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80" r:id="rId9"/>
    <p:sldId id="281" r:id="rId10"/>
    <p:sldId id="258" r:id="rId11"/>
    <p:sldId id="267" r:id="rId12"/>
    <p:sldId id="268" r:id="rId13"/>
    <p:sldId id="279" r:id="rId14"/>
    <p:sldId id="272" r:id="rId15"/>
    <p:sldId id="273" r:id="rId16"/>
    <p:sldId id="274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7.03.2024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13087"/>
          </a:xfrm>
        </p:spPr>
        <p:txBody>
          <a:bodyPr>
            <a:noAutofit/>
          </a:bodyPr>
          <a:lstStyle/>
          <a:p>
            <a:r>
              <a:rPr lang="tr-TR" sz="6000" b="1" dirty="0" smtClean="0"/>
              <a:t>MAHREMİYET EĞİTİMİ</a:t>
            </a:r>
            <a:endParaRPr lang="tr-TR" sz="6000" b="1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596958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Sağ Ok 5"/>
          <p:cNvSpPr/>
          <p:nvPr/>
        </p:nvSpPr>
        <p:spPr>
          <a:xfrm rot="600439">
            <a:off x="2550192" y="215585"/>
            <a:ext cx="2952328" cy="189021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«Eğer söylersen annenler sana kızar.»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ol Ok 7"/>
          <p:cNvSpPr/>
          <p:nvPr/>
        </p:nvSpPr>
        <p:spPr>
          <a:xfrm rot="20416162">
            <a:off x="5407548" y="4385860"/>
            <a:ext cx="2952328" cy="2376264"/>
          </a:xfrm>
          <a:prstGeom prst="lef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«Eğer söylersen seni sevmem.»</a:t>
            </a:r>
            <a:endParaRPr lang="tr-TR" dirty="0"/>
          </a:p>
        </p:txBody>
      </p:sp>
      <p:sp>
        <p:nvSpPr>
          <p:cNvPr id="11" name="Aşağı Ok 10"/>
          <p:cNvSpPr/>
          <p:nvPr/>
        </p:nvSpPr>
        <p:spPr>
          <a:xfrm rot="20538190">
            <a:off x="6228785" y="1644117"/>
            <a:ext cx="2539138" cy="281036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«Eğer söylersen başın derde girer.»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Sol Ok 11"/>
          <p:cNvSpPr/>
          <p:nvPr/>
        </p:nvSpPr>
        <p:spPr>
          <a:xfrm rot="1483995">
            <a:off x="1613494" y="4503185"/>
            <a:ext cx="2890953" cy="232537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«Sen istedin, hoşuna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gitt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.»i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Dikdörtgen Belirtme Çizgisi 12"/>
          <p:cNvSpPr/>
          <p:nvPr/>
        </p:nvSpPr>
        <p:spPr>
          <a:xfrm>
            <a:off x="3203848" y="2420888"/>
            <a:ext cx="3024336" cy="2088232"/>
          </a:xfrm>
          <a:prstGeom prst="wedgeRectCallout">
            <a:avLst>
              <a:gd name="adj1" fmla="val -24533"/>
              <a:gd name="adj2" fmla="val -753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BUNLARA </a:t>
            </a:r>
            <a:r>
              <a:rPr lang="tr-TR" dirty="0" smtClean="0"/>
              <a:t>İNANMA!!! </a:t>
            </a:r>
          </a:p>
          <a:p>
            <a:pPr algn="ctr"/>
            <a:r>
              <a:rPr lang="tr-TR" dirty="0" smtClean="0"/>
              <a:t>Hemen </a:t>
            </a:r>
            <a:r>
              <a:rPr lang="tr-TR" dirty="0"/>
              <a:t>bir yetişkine haber ver! </a:t>
            </a:r>
          </a:p>
        </p:txBody>
      </p:sp>
      <p:sp>
        <p:nvSpPr>
          <p:cNvPr id="14" name="13 Sağ Ok"/>
          <p:cNvSpPr/>
          <p:nvPr/>
        </p:nvSpPr>
        <p:spPr>
          <a:xfrm rot="15572881">
            <a:off x="114193" y="2200200"/>
            <a:ext cx="2782342" cy="24333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«Eğer sırrımızı saklarsan sana oyuncak alırım.»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940" y="0"/>
            <a:ext cx="106606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225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771800" y="714356"/>
            <a:ext cx="6120680" cy="4572032"/>
          </a:xfrm>
          <a:prstGeom prst="wedgeEllipseCallout">
            <a:avLst>
              <a:gd name="adj1" fmla="val -51866"/>
              <a:gd name="adj2" fmla="val 4322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EĞER KÖTÜ BİR DOKUNUŞ YA DA BAKIŞLA KARŞILAŞIRSAN NE YAPMAN GEREKİYOR 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32857"/>
            <a:ext cx="2414072" cy="422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940" y="0"/>
            <a:ext cx="1066060" cy="73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95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3"/>
          <p:cNvSpPr/>
          <p:nvPr/>
        </p:nvSpPr>
        <p:spPr>
          <a:xfrm>
            <a:off x="251520" y="188640"/>
            <a:ext cx="8712967" cy="2304256"/>
          </a:xfrm>
          <a:prstGeom prst="horizontalScroll">
            <a:avLst/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HAYIR DE!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Eğer kötü bir dokunuş veya bakışla karşılaşırsan  HAYIR DE!</a:t>
            </a:r>
            <a:endParaRPr lang="tr-TR" sz="32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1"/>
            <a:ext cx="7215238" cy="35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28728" y="1000108"/>
            <a:ext cx="65008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 smtClean="0"/>
              <a:t>Ailen, öğretmenin </a:t>
            </a:r>
          </a:p>
          <a:p>
            <a:pPr lvl="0" algn="ctr"/>
            <a:r>
              <a:rPr lang="tr-TR" sz="5400" b="1" dirty="0" smtClean="0"/>
              <a:t>ya da güvenebileceğin bir yetişkine anlat.</a:t>
            </a:r>
          </a:p>
          <a:p>
            <a:pPr lvl="0" algn="ctr"/>
            <a:endParaRPr lang="tr-TR" sz="5400" b="1" dirty="0" smtClean="0"/>
          </a:p>
          <a:p>
            <a:pPr lvl="0" algn="ctr"/>
            <a:endParaRPr lang="tr-TR" sz="5400" b="1" dirty="0" smtClean="0"/>
          </a:p>
          <a:p>
            <a:pPr lvl="0" algn="ctr"/>
            <a:endParaRPr lang="tr-TR" sz="5400" dirty="0"/>
          </a:p>
        </p:txBody>
      </p:sp>
      <p:sp>
        <p:nvSpPr>
          <p:cNvPr id="3" name="2 Dikdörtgen"/>
          <p:cNvSpPr/>
          <p:nvPr/>
        </p:nvSpPr>
        <p:spPr>
          <a:xfrm>
            <a:off x="1000100" y="3786190"/>
            <a:ext cx="757242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tr-TR" sz="2400" b="1" dirty="0" smtClean="0"/>
              <a:t>HAYIR DE!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tr-TR" sz="2400" b="1" dirty="0" smtClean="0"/>
              <a:t>UZAKLAŞ.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tr-TR" sz="2400" b="1" dirty="0" smtClean="0"/>
              <a:t>GÜVENDİĞİN BİR BÜYÜĞÜNE SÖYLE.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tr-TR" sz="2400" b="1" dirty="0" smtClean="0"/>
              <a:t>BİRİSİ SENİ DİNLEYENE KADAR SÖYLEMEYE DEVAM ET.</a:t>
            </a:r>
            <a:endParaRPr lang="tr-TR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000" dirty="0" smtClean="0">
                <a:solidFill>
                  <a:srgbClr val="FF0000"/>
                </a:solidFill>
              </a:rPr>
              <a:t>Sır Saklama</a:t>
            </a:r>
            <a:endParaRPr lang="tr-TR" sz="8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6600" dirty="0" smtClean="0"/>
              <a:t>  </a:t>
            </a:r>
            <a:r>
              <a:rPr lang="tr-TR" sz="5400" b="1" dirty="0" smtClean="0"/>
              <a:t>Bazı sırların </a:t>
            </a:r>
          </a:p>
          <a:p>
            <a:pPr>
              <a:buNone/>
            </a:pPr>
            <a:r>
              <a:rPr lang="tr-TR" sz="5400" b="1" dirty="0" smtClean="0"/>
              <a:t>SAKLANMAMASI</a:t>
            </a:r>
          </a:p>
          <a:p>
            <a:pPr>
              <a:buNone/>
            </a:pPr>
            <a:r>
              <a:rPr lang="tr-TR" sz="5400" b="1" dirty="0" smtClean="0"/>
              <a:t>gerekmektedir.</a:t>
            </a:r>
          </a:p>
          <a:p>
            <a:pPr>
              <a:buNone/>
            </a:pPr>
            <a:endParaRPr lang="tr-TR" sz="54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85926"/>
            <a:ext cx="3076492" cy="35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332657"/>
            <a:ext cx="8316416" cy="2160239"/>
          </a:xfrm>
        </p:spPr>
        <p:txBody>
          <a:bodyPr>
            <a:noAutofit/>
          </a:bodyPr>
          <a:lstStyle/>
          <a:p>
            <a:r>
              <a:rPr lang="tr-TR" sz="6600" b="1" dirty="0" smtClean="0"/>
              <a:t>Kendimizi Koruma Yolları ve </a:t>
            </a:r>
            <a:br>
              <a:rPr lang="tr-TR" sz="6600" b="1" dirty="0" smtClean="0"/>
            </a:br>
            <a:r>
              <a:rPr lang="tr-TR" sz="6600" b="1" dirty="0" smtClean="0"/>
              <a:t>Güvenli Yaşam</a:t>
            </a:r>
            <a:endParaRPr lang="tr-TR" sz="66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sevimli-kahramanlar-yapboz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00372"/>
            <a:ext cx="8143900" cy="3438756"/>
          </a:xfrm>
          <a:prstGeom prst="rect">
            <a:avLst/>
          </a:prstGeom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GÜVENLİK HAKKI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Her çocuk </a:t>
            </a:r>
          </a:p>
          <a:p>
            <a:pPr>
              <a:buNone/>
            </a:pPr>
            <a:r>
              <a:rPr lang="tr-TR" sz="3600" b="1" dirty="0" smtClean="0"/>
              <a:t>   güvende </a:t>
            </a:r>
            <a:r>
              <a:rPr lang="tr-TR" sz="3600" b="1" dirty="0"/>
              <a:t>olma </a:t>
            </a:r>
            <a:r>
              <a:rPr lang="tr-TR" sz="3600" b="1" dirty="0" smtClean="0"/>
              <a:t>hakkına sahiptir </a:t>
            </a:r>
            <a:r>
              <a:rPr lang="tr-TR" sz="3600" b="1" dirty="0"/>
              <a:t>ve </a:t>
            </a:r>
            <a:endParaRPr lang="tr-TR" sz="3600" b="1" dirty="0" smtClean="0"/>
          </a:p>
          <a:p>
            <a:pPr>
              <a:buNone/>
            </a:pPr>
            <a:r>
              <a:rPr lang="tr-TR" sz="3600" b="1" dirty="0" smtClean="0"/>
              <a:t> </a:t>
            </a:r>
            <a:r>
              <a:rPr lang="tr-TR" sz="3600" b="1" dirty="0" smtClean="0"/>
              <a:t>  </a:t>
            </a:r>
            <a:r>
              <a:rPr lang="tr-TR" sz="3600" b="1" dirty="0" smtClean="0"/>
              <a:t>hiç </a:t>
            </a:r>
            <a:r>
              <a:rPr lang="tr-TR" sz="3600" b="1" dirty="0" smtClean="0"/>
              <a:t>kimse </a:t>
            </a:r>
          </a:p>
          <a:p>
            <a:pPr>
              <a:buNone/>
            </a:pPr>
            <a:r>
              <a:rPr lang="tr-TR" sz="3600" b="1" dirty="0" smtClean="0"/>
              <a:t>   bu hakkı</a:t>
            </a:r>
          </a:p>
          <a:p>
            <a:pPr>
              <a:buNone/>
            </a:pPr>
            <a:r>
              <a:rPr lang="tr-TR" sz="3600" b="1" dirty="0" smtClean="0"/>
              <a:t>   sizin ellerinizden </a:t>
            </a:r>
          </a:p>
          <a:p>
            <a:pPr>
              <a:buNone/>
            </a:pPr>
            <a:r>
              <a:rPr lang="tr-TR" sz="3600" b="1" dirty="0" smtClean="0"/>
              <a:t>   ALAMAZ.</a:t>
            </a:r>
            <a:endParaRPr lang="tr-TR" sz="3600" b="1" dirty="0"/>
          </a:p>
          <a:p>
            <a:pPr lvl="1"/>
            <a:endParaRPr lang="tr-TR" dirty="0"/>
          </a:p>
          <a:p>
            <a:endParaRPr lang="tr-TR" dirty="0"/>
          </a:p>
        </p:txBody>
      </p:sp>
      <p:pic>
        <p:nvPicPr>
          <p:cNvPr id="4" name="3 Resim" descr="21032-fransiz-liderlere-cizgi-karakter-yakistirm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357562"/>
            <a:ext cx="4500594" cy="2875380"/>
          </a:xfrm>
          <a:prstGeom prst="rect">
            <a:avLst/>
          </a:prstGeom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/>
          <a:lstStyle/>
          <a:p>
            <a:r>
              <a:rPr lang="tr-TR" b="1" dirty="0" smtClean="0"/>
              <a:t>Güvenliğimizi Nasıl Sağlayabiliriz?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b="1" dirty="0" smtClean="0"/>
              <a:t>Ailenizin bilgisi olmadan dışarıda vakit geçirmemelisiniz.</a:t>
            </a: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b="1" dirty="0" smtClean="0"/>
              <a:t>Ailenizden </a:t>
            </a:r>
            <a:r>
              <a:rPr lang="tr-TR" b="1" dirty="0" smtClean="0"/>
              <a:t>izinsiz arkadaş ve komşu evlerine gitmemelisiniz.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b="1" dirty="0" smtClean="0"/>
              <a:t>Tanımadığımız kişilerle iletişim </a:t>
            </a:r>
          </a:p>
          <a:p>
            <a:pPr marL="342900" lvl="1" indent="-342900">
              <a:buNone/>
            </a:pPr>
            <a:r>
              <a:rPr lang="tr-TR" b="1" dirty="0" smtClean="0"/>
              <a:t>     kurmamalısınız.</a:t>
            </a:r>
          </a:p>
          <a:p>
            <a:endParaRPr lang="tr-TR" dirty="0"/>
          </a:p>
        </p:txBody>
      </p:sp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05"/>
          <a:stretch/>
        </p:blipFill>
        <p:spPr bwMode="auto">
          <a:xfrm>
            <a:off x="7083686" y="3208254"/>
            <a:ext cx="2060314" cy="364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32656"/>
            <a:ext cx="8429652" cy="1143000"/>
          </a:xfrm>
        </p:spPr>
        <p:txBody>
          <a:bodyPr>
            <a:normAutofit/>
          </a:bodyPr>
          <a:lstStyle/>
          <a:p>
            <a:r>
              <a:rPr lang="tr-TR" b="1" dirty="0" smtClean="0"/>
              <a:t>Güvenliğimizi Nasıl Sağlayabiliriz</a:t>
            </a:r>
            <a:r>
              <a:rPr lang="tr-TR" sz="4000" b="1" dirty="0" smtClean="0"/>
              <a:t>?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tr-TR" sz="2800" b="1" dirty="0" smtClean="0"/>
              <a:t>İnternet ortamlarında tanımadığınız insanlarla arkadaşlık yapmamalısınız.</a:t>
            </a:r>
          </a:p>
          <a:p>
            <a:pPr lvl="0"/>
            <a:r>
              <a:rPr lang="tr-TR" sz="2800" b="1" dirty="0" smtClean="0"/>
              <a:t>İnternette özel görüntülerinizi paylaşmamalı, tanımadığınız kişilerle görüntülü görüşme yapmamalısınız. Fotoğrafınızı isteyen yabancı birine asla fotoğrafınızı göndermemelisiniz!</a:t>
            </a:r>
          </a:p>
          <a:p>
            <a:pPr lvl="0">
              <a:buNone/>
            </a:pPr>
            <a:endParaRPr lang="tr-TR" sz="2800" dirty="0" smtClean="0"/>
          </a:p>
          <a:p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14818"/>
            <a:ext cx="4714908" cy="225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428604"/>
            <a:ext cx="8229600" cy="975044"/>
          </a:xfrm>
        </p:spPr>
        <p:txBody>
          <a:bodyPr>
            <a:normAutofit/>
          </a:bodyPr>
          <a:lstStyle/>
          <a:p>
            <a:r>
              <a:rPr lang="tr-TR" b="1" dirty="0" smtClean="0"/>
              <a:t>Güvenliğimizi Nasıl Sağlayabiliriz?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Çok iyi tanımadığınız kişilerle baş başa vakit geçirmemelisiniz.</a:t>
            </a:r>
          </a:p>
          <a:p>
            <a:pPr lvl="0"/>
            <a:r>
              <a:rPr lang="tr-TR" sz="2800" b="1" dirty="0" smtClean="0"/>
              <a:t>Ailenizin haberi olmadan </a:t>
            </a:r>
            <a:r>
              <a:rPr lang="tr-TR" sz="2800" b="1" dirty="0" err="1" smtClean="0"/>
              <a:t>kafelere</a:t>
            </a:r>
            <a:r>
              <a:rPr lang="tr-TR" sz="2800" b="1" dirty="0" smtClean="0"/>
              <a:t>, internet </a:t>
            </a:r>
            <a:r>
              <a:rPr lang="tr-TR" sz="2800" b="1" dirty="0" err="1" smtClean="0"/>
              <a:t>kafelere</a:t>
            </a:r>
            <a:r>
              <a:rPr lang="tr-TR" sz="2800" b="1" dirty="0" smtClean="0"/>
              <a:t>, oyun salonlarına gitmemelisiniz.</a:t>
            </a:r>
          </a:p>
          <a:p>
            <a:pPr lvl="0"/>
            <a:r>
              <a:rPr lang="tr-TR" sz="2800" b="1" dirty="0" smtClean="0"/>
              <a:t>Tanımadığınız ve güvenmediğiniz kişilerden ağrı kesici vs. ilaç alıp içmemelisiniz.</a:t>
            </a:r>
          </a:p>
          <a:p>
            <a:pPr lvl="0"/>
            <a:r>
              <a:rPr lang="tr-TR" sz="2800" b="1" dirty="0" smtClean="0"/>
              <a:t>Geç saatlerde sokakta yalnız başınıza kalmamalısınız</a:t>
            </a:r>
            <a:r>
              <a:rPr lang="tr-TR" sz="2800" dirty="0" smtClean="0"/>
              <a:t>.</a:t>
            </a:r>
          </a:p>
          <a:p>
            <a:pPr lvl="0"/>
            <a:endParaRPr lang="tr-TR" sz="2800" dirty="0" smtClean="0"/>
          </a:p>
          <a:p>
            <a:endParaRPr lang="tr-TR" sz="2800" dirty="0"/>
          </a:p>
        </p:txBody>
      </p:sp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tr-TR" sz="4800" b="1" i="1" dirty="0" smtClean="0"/>
              <a:t>DOKUNMA NEDİR 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5813" y="1935163"/>
            <a:ext cx="4014787" cy="438943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tr-TR" sz="2400" dirty="0" smtClean="0"/>
              <a:t>    </a:t>
            </a:r>
            <a:r>
              <a:rPr lang="tr-TR" sz="2400" b="1" dirty="0" smtClean="0"/>
              <a:t>Dokunmak birbirimizle iletişim kurmanın önemli bir yoludur. </a:t>
            </a:r>
          </a:p>
          <a:p>
            <a:pPr eaLnBrk="1" hangingPunct="1">
              <a:buFont typeface="Georgia" pitchFamily="18" charset="0"/>
              <a:buNone/>
            </a:pPr>
            <a:endParaRPr lang="tr-TR" sz="2400" b="1" dirty="0" smtClean="0"/>
          </a:p>
          <a:p>
            <a:pPr algn="ctr" eaLnBrk="1" hangingPunct="1">
              <a:buFont typeface="Georgia" pitchFamily="18" charset="0"/>
              <a:buNone/>
            </a:pPr>
            <a:r>
              <a:rPr lang="tr-TR" sz="2400" b="1" dirty="0" smtClean="0"/>
              <a:t>    Dokunmanın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tr-T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 iyi dokunma” </a:t>
            </a:r>
            <a:r>
              <a:rPr lang="tr-TR" sz="2400" b="1" dirty="0" smtClean="0"/>
              <a:t>ve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tr-TR" sz="2400" b="1" i="1" dirty="0" smtClean="0">
                <a:solidFill>
                  <a:srgbClr val="FF0000"/>
                </a:solidFill>
              </a:rPr>
              <a:t>“kötü dokunma”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tr-TR" sz="2400" b="1" i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smtClean="0"/>
              <a:t>olmak üzere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tr-TR" sz="2400" b="1" dirty="0" smtClean="0"/>
              <a:t> iki şekli vardır.</a:t>
            </a:r>
          </a:p>
          <a:p>
            <a:pPr eaLnBrk="1" hangingPunct="1">
              <a:buFont typeface="Georgia" pitchFamily="18" charset="0"/>
              <a:buNone/>
            </a:pPr>
            <a:endParaRPr lang="tr-TR" sz="2400" dirty="0" smtClean="0"/>
          </a:p>
          <a:p>
            <a:pPr eaLnBrk="1" hangingPunct="1">
              <a:buFont typeface="Georgia" pitchFamily="18" charset="0"/>
              <a:buNone/>
            </a:pPr>
            <a:r>
              <a:rPr lang="tr-TR" sz="2400" dirty="0" smtClean="0"/>
              <a:t>    </a:t>
            </a:r>
          </a:p>
        </p:txBody>
      </p:sp>
      <p:pic>
        <p:nvPicPr>
          <p:cNvPr id="4" name="Picture 5" descr="C:\Documents and Settings\Administrator\Desktop\Kopyası dokun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550" y="2722563"/>
            <a:ext cx="41084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Çerçeve 3"/>
          <p:cNvSpPr>
            <a:spLocks/>
          </p:cNvSpPr>
          <p:nvPr/>
        </p:nvSpPr>
        <p:spPr bwMode="auto">
          <a:xfrm>
            <a:off x="683568" y="404664"/>
            <a:ext cx="6362700" cy="1514475"/>
          </a:xfrm>
          <a:custGeom>
            <a:avLst/>
            <a:gdLst>
              <a:gd name="T0" fmla="*/ 0 w 6362700"/>
              <a:gd name="T1" fmla="*/ 0 h 1514475"/>
              <a:gd name="T2" fmla="*/ 6362700 w 6362700"/>
              <a:gd name="T3" fmla="*/ 0 h 1514475"/>
              <a:gd name="T4" fmla="*/ 6362700 w 6362700"/>
              <a:gd name="T5" fmla="*/ 1514475 h 1514475"/>
              <a:gd name="T6" fmla="*/ 0 w 6362700"/>
              <a:gd name="T7" fmla="*/ 1514475 h 1514475"/>
              <a:gd name="T8" fmla="*/ 0 w 6362700"/>
              <a:gd name="T9" fmla="*/ 0 h 1514475"/>
              <a:gd name="T10" fmla="*/ 189309 w 6362700"/>
              <a:gd name="T11" fmla="*/ 189309 h 1514475"/>
              <a:gd name="T12" fmla="*/ 189309 w 6362700"/>
              <a:gd name="T13" fmla="*/ 1325166 h 1514475"/>
              <a:gd name="T14" fmla="*/ 6173391 w 6362700"/>
              <a:gd name="T15" fmla="*/ 1325166 h 1514475"/>
              <a:gd name="T16" fmla="*/ 6173391 w 6362700"/>
              <a:gd name="T17" fmla="*/ 189309 h 1514475"/>
              <a:gd name="T18" fmla="*/ 189309 w 6362700"/>
              <a:gd name="T19" fmla="*/ 189309 h 1514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62700"/>
              <a:gd name="T31" fmla="*/ 0 h 1514475"/>
              <a:gd name="T32" fmla="*/ 6362700 w 6362700"/>
              <a:gd name="T33" fmla="*/ 1514475 h 1514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62700" h="1514475">
                <a:moveTo>
                  <a:pt x="0" y="0"/>
                </a:moveTo>
                <a:lnTo>
                  <a:pt x="6362700" y="0"/>
                </a:lnTo>
                <a:lnTo>
                  <a:pt x="6362700" y="1514475"/>
                </a:lnTo>
                <a:lnTo>
                  <a:pt x="0" y="1514475"/>
                </a:lnTo>
                <a:lnTo>
                  <a:pt x="0" y="0"/>
                </a:lnTo>
                <a:close/>
                <a:moveTo>
                  <a:pt x="189309" y="189309"/>
                </a:moveTo>
                <a:lnTo>
                  <a:pt x="189309" y="1325166"/>
                </a:lnTo>
                <a:lnTo>
                  <a:pt x="6173391" y="1325166"/>
                </a:lnTo>
                <a:lnTo>
                  <a:pt x="6173391" y="189309"/>
                </a:lnTo>
                <a:lnTo>
                  <a:pt x="189309" y="189309"/>
                </a:lnTo>
                <a:close/>
              </a:path>
            </a:pathLst>
          </a:custGeom>
          <a:solidFill>
            <a:srgbClr val="880C00"/>
          </a:solidFill>
          <a:ln w="25400">
            <a:solidFill>
              <a:srgbClr val="48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ulut 4"/>
          <p:cNvSpPr>
            <a:spLocks/>
          </p:cNvSpPr>
          <p:nvPr/>
        </p:nvSpPr>
        <p:spPr bwMode="auto">
          <a:xfrm>
            <a:off x="400294" y="2204864"/>
            <a:ext cx="7992888" cy="4286234"/>
          </a:xfrm>
          <a:custGeom>
            <a:avLst/>
            <a:gdLst>
              <a:gd name="T0" fmla="*/ 734666 w 43200"/>
              <a:gd name="T1" fmla="*/ 2481816 h 43200"/>
              <a:gd name="T2" fmla="*/ 338138 w 43200"/>
              <a:gd name="T3" fmla="*/ 2406253 h 43200"/>
              <a:gd name="T4" fmla="*/ 1084545 w 43200"/>
              <a:gd name="T5" fmla="*/ 3308740 h 43200"/>
              <a:gd name="T6" fmla="*/ 911093 w 43200"/>
              <a:gd name="T7" fmla="*/ 3344863 h 43200"/>
              <a:gd name="T8" fmla="*/ 2579551 w 43200"/>
              <a:gd name="T9" fmla="*/ 3706085 h 43200"/>
              <a:gd name="T10" fmla="*/ 2474979 w 43200"/>
              <a:gd name="T11" fmla="*/ 3541117 h 43200"/>
              <a:gd name="T12" fmla="*/ 4512727 w 43200"/>
              <a:gd name="T13" fmla="*/ 3294709 h 43200"/>
              <a:gd name="T14" fmla="*/ 4470929 w 43200"/>
              <a:gd name="T15" fmla="*/ 3475699 h 43200"/>
              <a:gd name="T16" fmla="*/ 5342729 w 43200"/>
              <a:gd name="T17" fmla="*/ 2176246 h 43200"/>
              <a:gd name="T18" fmla="*/ 5851657 w 43200"/>
              <a:gd name="T19" fmla="*/ 2852804 h 43200"/>
              <a:gd name="T20" fmla="*/ 6543274 w 43200"/>
              <a:gd name="T21" fmla="*/ 1455698 h 43200"/>
              <a:gd name="T22" fmla="*/ 6316596 w 43200"/>
              <a:gd name="T23" fmla="*/ 1709407 h 43200"/>
              <a:gd name="T24" fmla="*/ 5999436 w 43200"/>
              <a:gd name="T25" fmla="*/ 514434 h 43200"/>
              <a:gd name="T26" fmla="*/ 6011333 w 43200"/>
              <a:gd name="T27" fmla="*/ 634272 h 43200"/>
              <a:gd name="T28" fmla="*/ 4552020 w 43200"/>
              <a:gd name="T29" fmla="*/ 374685 h 43200"/>
              <a:gd name="T30" fmla="*/ 4668176 w 43200"/>
              <a:gd name="T31" fmla="*/ 221853 h 43200"/>
              <a:gd name="T32" fmla="*/ 3466066 w 43200"/>
              <a:gd name="T33" fmla="*/ 447499 h 43200"/>
              <a:gd name="T34" fmla="*/ 3522266 w 43200"/>
              <a:gd name="T35" fmla="*/ 315714 h 43200"/>
              <a:gd name="T36" fmla="*/ 2191632 w 43200"/>
              <a:gd name="T37" fmla="*/ 492248 h 43200"/>
              <a:gd name="T38" fmla="*/ 2395141 w 43200"/>
              <a:gd name="T39" fmla="*/ 620051 h 43200"/>
              <a:gd name="T40" fmla="*/ 646062 w 43200"/>
              <a:gd name="T41" fmla="*/ 1496940 h 43200"/>
              <a:gd name="T42" fmla="*/ 610526 w 43200"/>
              <a:gd name="T43" fmla="*/ 136240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840C00"/>
          </a:solidFill>
          <a:ln w="25400">
            <a:solidFill>
              <a:srgbClr val="44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İyi dokunuşlar, kendimizi iyi ve güvende hissettirir. Annemiz babamız gibi sevdiğimiz ve güvendiğimiz insanlar bize bu şekilde dokunur.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43608" y="90872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Berlin Sans FB Demi" panose="020E0802020502020306" pitchFamily="34" charset="0"/>
                <a:cs typeface="Andalus" panose="02020603050405020304" pitchFamily="18" charset="-78"/>
              </a:rPr>
              <a:t>İYİ  DOKUNUŞ  NEDİR?</a:t>
            </a:r>
            <a:endParaRPr lang="tr-TR" sz="3600" b="1" dirty="0">
              <a:latin typeface="Berlin Sans FB Demi" panose="020E0802020502020306" pitchFamily="34" charset="0"/>
              <a:cs typeface="Andalus" panose="02020603050405020304" pitchFamily="18" charset="-78"/>
            </a:endParaRPr>
          </a:p>
        </p:txBody>
      </p:sp>
      <p:pic>
        <p:nvPicPr>
          <p:cNvPr id="8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3089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47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62473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143000"/>
          </a:xfrm>
        </p:spPr>
        <p:txBody>
          <a:bodyPr>
            <a:noAutofit/>
          </a:bodyPr>
          <a:lstStyle/>
          <a:p>
            <a:r>
              <a:rPr lang="tr-TR" sz="2600" b="1" dirty="0" smtClean="0"/>
              <a:t>- Uyandığında annenin sana sarılması, seni öpmesi</a:t>
            </a:r>
            <a:br>
              <a:rPr lang="tr-TR" sz="2600" b="1" dirty="0" smtClean="0"/>
            </a:br>
            <a:r>
              <a:rPr lang="tr-TR" sz="2600" b="1" dirty="0" smtClean="0"/>
              <a:t>-Babanın iyi geceler dilemek için seni öpmesi</a:t>
            </a:r>
            <a:br>
              <a:rPr lang="tr-TR" sz="2600" b="1" dirty="0" smtClean="0"/>
            </a:br>
            <a:r>
              <a:rPr lang="tr-TR" sz="2600" b="1" dirty="0" smtClean="0"/>
              <a:t>- Anneanne-babaanne ve dedenin bayramda elini öpmen, onların seni öpmesi gibi</a:t>
            </a:r>
            <a:endParaRPr lang="tr-TR" sz="2600" b="1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940" y="0"/>
            <a:ext cx="10660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erçeve 3"/>
          <p:cNvSpPr>
            <a:spLocks/>
          </p:cNvSpPr>
          <p:nvPr/>
        </p:nvSpPr>
        <p:spPr bwMode="auto">
          <a:xfrm>
            <a:off x="1403648" y="699401"/>
            <a:ext cx="6362700" cy="1514475"/>
          </a:xfrm>
          <a:custGeom>
            <a:avLst/>
            <a:gdLst>
              <a:gd name="T0" fmla="*/ 0 w 6362700"/>
              <a:gd name="T1" fmla="*/ 0 h 1514475"/>
              <a:gd name="T2" fmla="*/ 6362700 w 6362700"/>
              <a:gd name="T3" fmla="*/ 0 h 1514475"/>
              <a:gd name="T4" fmla="*/ 6362700 w 6362700"/>
              <a:gd name="T5" fmla="*/ 1514475 h 1514475"/>
              <a:gd name="T6" fmla="*/ 0 w 6362700"/>
              <a:gd name="T7" fmla="*/ 1514475 h 1514475"/>
              <a:gd name="T8" fmla="*/ 0 w 6362700"/>
              <a:gd name="T9" fmla="*/ 0 h 1514475"/>
              <a:gd name="T10" fmla="*/ 189309 w 6362700"/>
              <a:gd name="T11" fmla="*/ 189309 h 1514475"/>
              <a:gd name="T12" fmla="*/ 189309 w 6362700"/>
              <a:gd name="T13" fmla="*/ 1325166 h 1514475"/>
              <a:gd name="T14" fmla="*/ 6173391 w 6362700"/>
              <a:gd name="T15" fmla="*/ 1325166 h 1514475"/>
              <a:gd name="T16" fmla="*/ 6173391 w 6362700"/>
              <a:gd name="T17" fmla="*/ 189309 h 1514475"/>
              <a:gd name="T18" fmla="*/ 189309 w 6362700"/>
              <a:gd name="T19" fmla="*/ 189309 h 1514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62700"/>
              <a:gd name="T31" fmla="*/ 0 h 1514475"/>
              <a:gd name="T32" fmla="*/ 6362700 w 6362700"/>
              <a:gd name="T33" fmla="*/ 1514475 h 1514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62700" h="1514475">
                <a:moveTo>
                  <a:pt x="0" y="0"/>
                </a:moveTo>
                <a:lnTo>
                  <a:pt x="6362700" y="0"/>
                </a:lnTo>
                <a:lnTo>
                  <a:pt x="6362700" y="1514475"/>
                </a:lnTo>
                <a:lnTo>
                  <a:pt x="0" y="1514475"/>
                </a:lnTo>
                <a:lnTo>
                  <a:pt x="0" y="0"/>
                </a:lnTo>
                <a:close/>
                <a:moveTo>
                  <a:pt x="189309" y="189309"/>
                </a:moveTo>
                <a:lnTo>
                  <a:pt x="189309" y="1325166"/>
                </a:lnTo>
                <a:lnTo>
                  <a:pt x="6173391" y="1325166"/>
                </a:lnTo>
                <a:lnTo>
                  <a:pt x="6173391" y="189309"/>
                </a:lnTo>
                <a:lnTo>
                  <a:pt x="189309" y="189309"/>
                </a:lnTo>
                <a:close/>
              </a:path>
            </a:pathLst>
          </a:custGeom>
          <a:solidFill>
            <a:srgbClr val="880C00"/>
          </a:solidFill>
          <a:ln w="25400">
            <a:solidFill>
              <a:srgbClr val="48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691680" y="113347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Berlin Sans FB Demi" panose="020E0802020502020306" pitchFamily="34" charset="0"/>
                <a:cs typeface="Andalus" panose="02020603050405020304" pitchFamily="18" charset="-78"/>
              </a:rPr>
              <a:t>KÖTÜ  DOKUNUŞ  NEDİR?</a:t>
            </a:r>
            <a:endParaRPr lang="tr-TR" sz="3600" b="1" dirty="0">
              <a:latin typeface="Berlin Sans FB Demi" panose="020E0802020502020306" pitchFamily="34" charset="0"/>
              <a:cs typeface="Andalus" panose="02020603050405020304" pitchFamily="18" charset="-78"/>
            </a:endParaRPr>
          </a:p>
        </p:txBody>
      </p:sp>
      <p:sp>
        <p:nvSpPr>
          <p:cNvPr id="6" name="Bulut 16"/>
          <p:cNvSpPr>
            <a:spLocks/>
          </p:cNvSpPr>
          <p:nvPr/>
        </p:nvSpPr>
        <p:spPr bwMode="auto">
          <a:xfrm>
            <a:off x="505418" y="2319714"/>
            <a:ext cx="7883005" cy="4061614"/>
          </a:xfrm>
          <a:custGeom>
            <a:avLst/>
            <a:gdLst>
              <a:gd name="T0" fmla="*/ 757431 w 43200"/>
              <a:gd name="T1" fmla="*/ 2060484 h 43200"/>
              <a:gd name="T2" fmla="*/ 348615 w 43200"/>
              <a:gd name="T3" fmla="*/ 1997750 h 43200"/>
              <a:gd name="T4" fmla="*/ 1118150 w 43200"/>
              <a:gd name="T5" fmla="*/ 2747024 h 43200"/>
              <a:gd name="T6" fmla="*/ 939324 w 43200"/>
              <a:gd name="T7" fmla="*/ 2777014 h 43200"/>
              <a:gd name="T8" fmla="*/ 2659481 w 43200"/>
              <a:gd name="T9" fmla="*/ 3076912 h 43200"/>
              <a:gd name="T10" fmla="*/ 2551668 w 43200"/>
              <a:gd name="T11" fmla="*/ 2939951 h 43200"/>
              <a:gd name="T12" fmla="*/ 4652558 w 43200"/>
              <a:gd name="T13" fmla="*/ 2735374 h 43200"/>
              <a:gd name="T14" fmla="*/ 4609465 w 43200"/>
              <a:gd name="T15" fmla="*/ 2885638 h 43200"/>
              <a:gd name="T16" fmla="*/ 5508278 w 43200"/>
              <a:gd name="T17" fmla="*/ 1806791 h 43200"/>
              <a:gd name="T18" fmla="*/ 6032976 w 43200"/>
              <a:gd name="T19" fmla="*/ 2368490 h 43200"/>
              <a:gd name="T20" fmla="*/ 6746023 w 43200"/>
              <a:gd name="T21" fmla="*/ 1208568 h 43200"/>
              <a:gd name="T22" fmla="*/ 6512322 w 43200"/>
              <a:gd name="T23" fmla="*/ 1419205 h 43200"/>
              <a:gd name="T24" fmla="*/ 6185334 w 43200"/>
              <a:gd name="T25" fmla="*/ 427100 h 43200"/>
              <a:gd name="T26" fmla="*/ 6197600 w 43200"/>
              <a:gd name="T27" fmla="*/ 526594 h 43200"/>
              <a:gd name="T28" fmla="*/ 4693068 w 43200"/>
              <a:gd name="T29" fmla="*/ 311076 h 43200"/>
              <a:gd name="T30" fmla="*/ 4812824 w 43200"/>
              <a:gd name="T31" fmla="*/ 184190 h 43200"/>
              <a:gd name="T32" fmla="*/ 3573465 w 43200"/>
              <a:gd name="T33" fmla="*/ 371528 h 43200"/>
              <a:gd name="T34" fmla="*/ 3631406 w 43200"/>
              <a:gd name="T35" fmla="*/ 262116 h 43200"/>
              <a:gd name="T36" fmla="*/ 2259542 w 43200"/>
              <a:gd name="T37" fmla="*/ 408681 h 43200"/>
              <a:gd name="T38" fmla="*/ 2469356 w 43200"/>
              <a:gd name="T39" fmla="*/ 514787 h 43200"/>
              <a:gd name="T40" fmla="*/ 666081 w 43200"/>
              <a:gd name="T41" fmla="*/ 1242808 h 43200"/>
              <a:gd name="T42" fmla="*/ 629444 w 43200"/>
              <a:gd name="T43" fmla="*/ 11311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880C00"/>
          </a:solidFill>
          <a:ln w="38100">
            <a:solidFill>
              <a:srgbClr val="810C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Kötü dokunuşlar bize kendimizi kötü hissettirir.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Hoşlanmadığımız her dokunuş kötü dokunuştur.</a:t>
            </a:r>
            <a:endParaRPr kumimoji="0" lang="tr-TR" altLang="tr-TR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932" y="0"/>
            <a:ext cx="113806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41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143372" y="980728"/>
            <a:ext cx="4687444" cy="5098578"/>
          </a:xfrm>
        </p:spPr>
        <p:txBody>
          <a:bodyPr>
            <a:noAutofit/>
          </a:bodyPr>
          <a:lstStyle/>
          <a:p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- Dokunmasını istemediğin halde birinin dokunması,</a:t>
            </a:r>
            <a:br>
              <a:rPr lang="tr-TR" sz="2400" dirty="0" smtClean="0"/>
            </a:br>
            <a:r>
              <a:rPr lang="tr-TR" sz="2400" dirty="0" smtClean="0"/>
              <a:t>- Dokunma seni korkutuyor ve sinirlendiriyorsa</a:t>
            </a:r>
            <a:br>
              <a:rPr lang="tr-TR" sz="2400" dirty="0" smtClean="0"/>
            </a:br>
            <a:r>
              <a:rPr lang="tr-TR" sz="2400" dirty="0" smtClean="0"/>
              <a:t>- Kişi seni dokunmak için zorluyorsa</a:t>
            </a:r>
            <a:br>
              <a:rPr lang="tr-TR" sz="2400" dirty="0" smtClean="0"/>
            </a:br>
            <a:r>
              <a:rPr lang="tr-TR" sz="2400" dirty="0" smtClean="0"/>
              <a:t>- Bu dokunma seni rahatsız ediyorsa</a:t>
            </a:r>
            <a:br>
              <a:rPr lang="tr-TR" sz="2400" dirty="0" smtClean="0"/>
            </a:br>
            <a:r>
              <a:rPr lang="tr-TR" sz="2400" dirty="0" smtClean="0"/>
              <a:t>- Dokunan kişi bunu kimseye anlatmaman gerektiğini söylüyorsa</a:t>
            </a:r>
            <a:br>
              <a:rPr lang="tr-TR" sz="2400" dirty="0" smtClean="0"/>
            </a:br>
            <a:r>
              <a:rPr lang="tr-TR" sz="2400" dirty="0" smtClean="0"/>
              <a:t>- Bu dokunmanın aranızda sır olduğunu söylüyorsa</a:t>
            </a:r>
            <a:br>
              <a:rPr lang="tr-TR" sz="2400" dirty="0" smtClean="0"/>
            </a:br>
            <a:r>
              <a:rPr lang="tr-TR" sz="2400" dirty="0" smtClean="0"/>
              <a:t>- Başkasına söylediğinde sana ve ailene zarar vereceğini söylüyorsa, bu </a:t>
            </a:r>
            <a:r>
              <a:rPr lang="tr-TR" sz="3200" b="1" dirty="0" smtClean="0"/>
              <a:t>KÖTÜ DOKUNMADIR.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48680"/>
            <a:ext cx="3500462" cy="595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956" y="0"/>
            <a:ext cx="92204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58" y="285728"/>
            <a:ext cx="8501090" cy="46702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</a:t>
            </a: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 descr="C:\Users\Rehberlik\Desktop\b566ecccee161cfb2d8b799d3ec9e1c9_thumb_5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500306"/>
            <a:ext cx="2786082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 descr="C:\Users\Rehberlik\Desktop\54f9dc815ae4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66"/>
            <a:ext cx="2592288" cy="223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Rehberlik\Desktop\imag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3312368" cy="196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persons-0022_lar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44"/>
            <a:ext cx="3071834" cy="237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Yatay Kaydırma 6"/>
          <p:cNvSpPr>
            <a:spLocks noChangeArrowheads="1"/>
          </p:cNvSpPr>
          <p:nvPr/>
        </p:nvSpPr>
        <p:spPr bwMode="auto">
          <a:xfrm>
            <a:off x="285720" y="4929199"/>
            <a:ext cx="8694831" cy="1928802"/>
          </a:xfrm>
          <a:prstGeom prst="horizontalScroll">
            <a:avLst>
              <a:gd name="adj" fmla="val 12500"/>
            </a:avLst>
          </a:prstGeom>
          <a:solidFill>
            <a:srgbClr val="C0504D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Kötü dokunuş kızgın, korkmuş, utanmış ve değersiz hissettirir.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49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57158" y="357166"/>
            <a:ext cx="850112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solidFill>
                  <a:prstClr val="black"/>
                </a:solidFill>
                <a:latin typeface="Arial Narrow" pitchFamily="34" charset="0"/>
              </a:rPr>
              <a:t>VÜCUDUMUZDA </a:t>
            </a:r>
          </a:p>
          <a:p>
            <a:pPr algn="ctr"/>
            <a:r>
              <a:rPr lang="tr-TR" sz="4400" b="1" dirty="0" smtClean="0">
                <a:solidFill>
                  <a:prstClr val="black"/>
                </a:solidFill>
                <a:latin typeface="Arial Narrow" pitchFamily="34" charset="0"/>
              </a:rPr>
              <a:t>BAZI ÖZEL YERLERİMİZ BULUNUR. </a:t>
            </a:r>
          </a:p>
          <a:p>
            <a:pPr algn="ctr"/>
            <a:endParaRPr lang="tr-TR" sz="4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tr-TR" sz="4400" b="1" dirty="0" smtClean="0">
                <a:solidFill>
                  <a:prstClr val="black"/>
                </a:solidFill>
                <a:latin typeface="Arial Narrow" pitchFamily="34" charset="0"/>
              </a:rPr>
              <a:t>BİZ İZİN VERMEDİĞİMİZ SÜRECE </a:t>
            </a:r>
          </a:p>
          <a:p>
            <a:pPr algn="ctr"/>
            <a:endParaRPr lang="tr-TR" sz="4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tr-TR" sz="4400" b="1" dirty="0" smtClean="0">
                <a:solidFill>
                  <a:prstClr val="black"/>
                </a:solidFill>
                <a:latin typeface="Arial Narrow" pitchFamily="34" charset="0"/>
              </a:rPr>
              <a:t>HİÇ KİMSE</a:t>
            </a:r>
          </a:p>
          <a:p>
            <a:pPr algn="ctr"/>
            <a:r>
              <a:rPr lang="tr-TR" sz="4400" b="1" dirty="0" smtClean="0">
                <a:solidFill>
                  <a:prstClr val="black"/>
                </a:solidFill>
                <a:latin typeface="Arial Narrow" pitchFamily="34" charset="0"/>
              </a:rPr>
              <a:t> BU ÖZEL YERLERİMİZE </a:t>
            </a:r>
          </a:p>
          <a:p>
            <a:pPr algn="ctr"/>
            <a:r>
              <a:rPr lang="tr-TR" sz="6000" b="1" dirty="0" smtClean="0">
                <a:solidFill>
                  <a:prstClr val="black"/>
                </a:solidFill>
                <a:latin typeface="Arial Narrow" pitchFamily="34" charset="0"/>
              </a:rPr>
              <a:t>DOKUNAMAZ !!!</a:t>
            </a:r>
            <a:endParaRPr lang="tr-TR" sz="60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5400" b="1" dirty="0" smtClean="0"/>
              <a:t>BAZEN </a:t>
            </a:r>
          </a:p>
          <a:p>
            <a:pPr algn="ctr">
              <a:buNone/>
            </a:pPr>
            <a:r>
              <a:rPr lang="tr-TR" sz="5400" b="1" dirty="0" smtClean="0"/>
              <a:t>KÖTÜ BİR SIRRI</a:t>
            </a:r>
          </a:p>
          <a:p>
            <a:pPr algn="ctr">
              <a:buNone/>
            </a:pPr>
            <a:r>
              <a:rPr lang="tr-TR" sz="5400" b="1" dirty="0" smtClean="0"/>
              <a:t> SAKLAMAN İÇİN </a:t>
            </a:r>
          </a:p>
          <a:p>
            <a:pPr algn="ctr">
              <a:buNone/>
            </a:pPr>
            <a:r>
              <a:rPr lang="tr-TR" sz="5400" b="1" dirty="0" smtClean="0"/>
              <a:t>SANA </a:t>
            </a:r>
          </a:p>
          <a:p>
            <a:pPr algn="ctr">
              <a:buNone/>
            </a:pPr>
            <a:r>
              <a:rPr lang="tr-TR" sz="5400" b="1" dirty="0" smtClean="0"/>
              <a:t>ŞUNLAR SÖYLENEBİLİR:</a:t>
            </a:r>
            <a:endParaRPr lang="tr-TR" sz="5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457</TotalTime>
  <Words>359</Words>
  <Application>Microsoft Office PowerPoint</Application>
  <PresentationFormat>Ekran Gösterisi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MAHREMİYET EĞİTİMİ</vt:lpstr>
      <vt:lpstr>DOKUNMA NEDİR ?</vt:lpstr>
      <vt:lpstr>Slayt 3</vt:lpstr>
      <vt:lpstr>- Uyandığında annenin sana sarılması, seni öpmesi -Babanın iyi geceler dilemek için seni öpmesi - Anneanne-babaanne ve dedenin bayramda elini öpmen, onların seni öpmesi gibi</vt:lpstr>
      <vt:lpstr>Slayt 5</vt:lpstr>
      <vt:lpstr>  - Dokunmasını istemediğin halde birinin dokunması, - Dokunma seni korkutuyor ve sinirlendiriyorsa - Kişi seni dokunmak için zorluyorsa - Bu dokunma seni rahatsız ediyorsa - Dokunan kişi bunu kimseye anlatmaman gerektiğini söylüyorsa - Bu dokunmanın aranızda sır olduğunu söylüyorsa - Başkasına söylediğinde sana ve ailene zarar vereceğini söylüyorsa, bu KÖTÜ DOKUNMADIR. </vt:lpstr>
      <vt:lpstr>Slayt 7</vt:lpstr>
      <vt:lpstr>Slayt 8</vt:lpstr>
      <vt:lpstr>Slayt 9</vt:lpstr>
      <vt:lpstr> </vt:lpstr>
      <vt:lpstr>Slayt 11</vt:lpstr>
      <vt:lpstr>Slayt 12</vt:lpstr>
      <vt:lpstr>Slayt 13</vt:lpstr>
      <vt:lpstr>Sır Saklama</vt:lpstr>
      <vt:lpstr>Kendimizi Koruma Yolları ve  Güvenli Yaşam</vt:lpstr>
      <vt:lpstr>GÜVENLİK HAKKI</vt:lpstr>
      <vt:lpstr>Güvenliğimizi Nasıl Sağlayabiliriz?</vt:lpstr>
      <vt:lpstr>Güvenliğimizi Nasıl Sağlayabiliriz?</vt:lpstr>
      <vt:lpstr>Güvenliğimizi Nasıl Sağlayabiliriz?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ORTAOKUL MAHREMİYET EĞİTİMİ</dc:title>
  <dc:creator>gun</dc:creator>
  <cp:lastModifiedBy>Rehberlik</cp:lastModifiedBy>
  <cp:revision>35</cp:revision>
  <dcterms:created xsi:type="dcterms:W3CDTF">2019-09-26T08:08:46Z</dcterms:created>
  <dcterms:modified xsi:type="dcterms:W3CDTF">2024-03-07T07:45:19Z</dcterms:modified>
</cp:coreProperties>
</file>